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7" r:id="rId3"/>
    <p:sldId id="268" r:id="rId4"/>
    <p:sldId id="257" r:id="rId5"/>
    <p:sldId id="263" r:id="rId6"/>
    <p:sldId id="266" r:id="rId7"/>
    <p:sldId id="265" r:id="rId8"/>
    <p:sldId id="260" r:id="rId9"/>
    <p:sldId id="259" r:id="rId10"/>
    <p:sldId id="270" r:id="rId11"/>
    <p:sldId id="271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34DD2-B895-4AE9-9266-EDCB3851CD2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36B8EC9-0689-4745-89B1-21B69E955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Ask</a:t>
          </a:r>
        </a:p>
      </dgm:t>
    </dgm:pt>
    <dgm:pt modelId="{87C421C1-ACC3-43D2-AF2D-728993F85F5E}" type="parTrans" cxnId="{7FEE5889-D671-4D4E-9C7A-6E85C81CEB09}">
      <dgm:prSet/>
      <dgm:spPr/>
      <dgm:t>
        <a:bodyPr/>
        <a:lstStyle/>
        <a:p>
          <a:endParaRPr lang="en-US"/>
        </a:p>
      </dgm:t>
    </dgm:pt>
    <dgm:pt modelId="{2BF62DF4-7BBC-4DEA-B50C-2EEA32C35B98}" type="sibTrans" cxnId="{7FEE5889-D671-4D4E-9C7A-6E85C81CEB09}">
      <dgm:prSet/>
      <dgm:spPr/>
      <dgm:t>
        <a:bodyPr/>
        <a:lstStyle/>
        <a:p>
          <a:endParaRPr lang="en-US"/>
        </a:p>
      </dgm:t>
    </dgm:pt>
    <dgm:pt modelId="{F1D9E986-51D0-4A71-8DE7-95C4C757C4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Collection &amp; Cleaning</a:t>
          </a:r>
        </a:p>
      </dgm:t>
    </dgm:pt>
    <dgm:pt modelId="{62BDBA97-2EA6-47A3-A94E-EC3D50AA86C7}" type="parTrans" cxnId="{FF729395-FCA9-4D89-ABEA-1B579A7B708B}">
      <dgm:prSet/>
      <dgm:spPr/>
      <dgm:t>
        <a:bodyPr/>
        <a:lstStyle/>
        <a:p>
          <a:endParaRPr lang="en-US"/>
        </a:p>
      </dgm:t>
    </dgm:pt>
    <dgm:pt modelId="{A6585DE9-1149-4BE6-BF0F-9057FA9A076E}" type="sibTrans" cxnId="{FF729395-FCA9-4D89-ABEA-1B579A7B708B}">
      <dgm:prSet/>
      <dgm:spPr/>
      <dgm:t>
        <a:bodyPr/>
        <a:lstStyle/>
        <a:p>
          <a:endParaRPr lang="en-US"/>
        </a:p>
      </dgm:t>
    </dgm:pt>
    <dgm:pt modelId="{F6C66974-309B-4DE5-ACEC-24846F5049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Analysis</a:t>
          </a:r>
        </a:p>
      </dgm:t>
    </dgm:pt>
    <dgm:pt modelId="{AA7DF8A7-3A08-49BA-B457-D4394456F29A}" type="parTrans" cxnId="{08C12220-A377-4BF0-A49A-62ECD85DD683}">
      <dgm:prSet/>
      <dgm:spPr/>
      <dgm:t>
        <a:bodyPr/>
        <a:lstStyle/>
        <a:p>
          <a:endParaRPr lang="en-US"/>
        </a:p>
      </dgm:t>
    </dgm:pt>
    <dgm:pt modelId="{8E7E53C0-0218-4A45-8E64-7837BD64494D}" type="sibTrans" cxnId="{08C12220-A377-4BF0-A49A-62ECD85DD683}">
      <dgm:prSet/>
      <dgm:spPr/>
      <dgm:t>
        <a:bodyPr/>
        <a:lstStyle/>
        <a:p>
          <a:endParaRPr lang="en-US"/>
        </a:p>
      </dgm:t>
    </dgm:pt>
    <dgm:pt modelId="{064B5C5C-D038-4290-849F-7D8E26F39C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Recommendations</a:t>
          </a:r>
        </a:p>
      </dgm:t>
    </dgm:pt>
    <dgm:pt modelId="{0900E127-65A0-4584-84DA-C954C5DA5BC6}" type="parTrans" cxnId="{81F62A69-A06D-4731-9CB8-A3CF1B3714FB}">
      <dgm:prSet/>
      <dgm:spPr/>
      <dgm:t>
        <a:bodyPr/>
        <a:lstStyle/>
        <a:p>
          <a:endParaRPr lang="en-US"/>
        </a:p>
      </dgm:t>
    </dgm:pt>
    <dgm:pt modelId="{5E31A76C-3573-414B-9084-3FF4B97F694B}" type="sibTrans" cxnId="{81F62A69-A06D-4731-9CB8-A3CF1B3714FB}">
      <dgm:prSet/>
      <dgm:spPr/>
      <dgm:t>
        <a:bodyPr/>
        <a:lstStyle/>
        <a:p>
          <a:endParaRPr lang="en-US"/>
        </a:p>
      </dgm:t>
    </dgm:pt>
    <dgm:pt modelId="{4471D951-8499-44B2-82EC-29270ACE2F89}" type="pres">
      <dgm:prSet presAssocID="{04C34DD2-B895-4AE9-9266-EDCB3851CD22}" presName="root" presStyleCnt="0">
        <dgm:presLayoutVars>
          <dgm:dir/>
          <dgm:resizeHandles val="exact"/>
        </dgm:presLayoutVars>
      </dgm:prSet>
      <dgm:spPr/>
    </dgm:pt>
    <dgm:pt modelId="{70AE2D3C-B689-49BE-9BC2-5BA2DB5F04FF}" type="pres">
      <dgm:prSet presAssocID="{A36B8EC9-0689-4745-89B1-21B69E95520A}" presName="compNode" presStyleCnt="0"/>
      <dgm:spPr/>
    </dgm:pt>
    <dgm:pt modelId="{EF180E05-5210-4ACA-8D62-6131B733DFCF}" type="pres">
      <dgm:prSet presAssocID="{A36B8EC9-0689-4745-89B1-21B69E95520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A8BC417-E2C4-4927-A36C-DB77D57241AA}" type="pres">
      <dgm:prSet presAssocID="{A36B8EC9-0689-4745-89B1-21B69E9552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D1821C-38C2-46D0-8100-D4C7D8832707}" type="pres">
      <dgm:prSet presAssocID="{A36B8EC9-0689-4745-89B1-21B69E95520A}" presName="spaceRect" presStyleCnt="0"/>
      <dgm:spPr/>
    </dgm:pt>
    <dgm:pt modelId="{97754684-24E6-4AC5-A60E-4927DEB1D967}" type="pres">
      <dgm:prSet presAssocID="{A36B8EC9-0689-4745-89B1-21B69E95520A}" presName="textRect" presStyleLbl="revTx" presStyleIdx="0" presStyleCnt="4">
        <dgm:presLayoutVars>
          <dgm:chMax val="1"/>
          <dgm:chPref val="1"/>
        </dgm:presLayoutVars>
      </dgm:prSet>
      <dgm:spPr/>
    </dgm:pt>
    <dgm:pt modelId="{8B64B22B-0F19-4248-98F5-6E6245172655}" type="pres">
      <dgm:prSet presAssocID="{2BF62DF4-7BBC-4DEA-B50C-2EEA32C35B98}" presName="sibTrans" presStyleCnt="0"/>
      <dgm:spPr/>
    </dgm:pt>
    <dgm:pt modelId="{E34267C2-CF45-44AA-B910-6E9A3EB8CD31}" type="pres">
      <dgm:prSet presAssocID="{F1D9E986-51D0-4A71-8DE7-95C4C757C429}" presName="compNode" presStyleCnt="0"/>
      <dgm:spPr/>
    </dgm:pt>
    <dgm:pt modelId="{871709AD-7D8E-4242-9F4B-D0880A7FFC26}" type="pres">
      <dgm:prSet presAssocID="{F1D9E986-51D0-4A71-8DE7-95C4C757C42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086804-6ECD-4582-A914-C52BA2B8D574}" type="pres">
      <dgm:prSet presAssocID="{F1D9E986-51D0-4A71-8DE7-95C4C757C4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70A9FAC-80DD-4BC1-9513-46FCC6C88BD0}" type="pres">
      <dgm:prSet presAssocID="{F1D9E986-51D0-4A71-8DE7-95C4C757C429}" presName="spaceRect" presStyleCnt="0"/>
      <dgm:spPr/>
    </dgm:pt>
    <dgm:pt modelId="{DCB02A66-730E-4319-A44C-EF605899115A}" type="pres">
      <dgm:prSet presAssocID="{F1D9E986-51D0-4A71-8DE7-95C4C757C429}" presName="textRect" presStyleLbl="revTx" presStyleIdx="1" presStyleCnt="4">
        <dgm:presLayoutVars>
          <dgm:chMax val="1"/>
          <dgm:chPref val="1"/>
        </dgm:presLayoutVars>
      </dgm:prSet>
      <dgm:spPr/>
    </dgm:pt>
    <dgm:pt modelId="{AE20DC7A-2655-42CA-867C-4610DC38D75E}" type="pres">
      <dgm:prSet presAssocID="{A6585DE9-1149-4BE6-BF0F-9057FA9A076E}" presName="sibTrans" presStyleCnt="0"/>
      <dgm:spPr/>
    </dgm:pt>
    <dgm:pt modelId="{B3196751-7904-4E5D-9327-6BDC4DA57C7E}" type="pres">
      <dgm:prSet presAssocID="{F6C66974-309B-4DE5-ACEC-24846F50490A}" presName="compNode" presStyleCnt="0"/>
      <dgm:spPr/>
    </dgm:pt>
    <dgm:pt modelId="{DD1FB330-BD85-45C1-81FC-5AFC1CC9FCDB}" type="pres">
      <dgm:prSet presAssocID="{F6C66974-309B-4DE5-ACEC-24846F50490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7714D7-3B49-4C56-ACD5-291E4658E734}" type="pres">
      <dgm:prSet presAssocID="{F6C66974-309B-4DE5-ACEC-24846F504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0D7E37-1654-47A6-BB01-C1BE1B878B55}" type="pres">
      <dgm:prSet presAssocID="{F6C66974-309B-4DE5-ACEC-24846F50490A}" presName="spaceRect" presStyleCnt="0"/>
      <dgm:spPr/>
    </dgm:pt>
    <dgm:pt modelId="{C7974CE0-8ACE-4BB8-99FA-E2013DD88BB7}" type="pres">
      <dgm:prSet presAssocID="{F6C66974-309B-4DE5-ACEC-24846F50490A}" presName="textRect" presStyleLbl="revTx" presStyleIdx="2" presStyleCnt="4">
        <dgm:presLayoutVars>
          <dgm:chMax val="1"/>
          <dgm:chPref val="1"/>
        </dgm:presLayoutVars>
      </dgm:prSet>
      <dgm:spPr/>
    </dgm:pt>
    <dgm:pt modelId="{C4694116-9B6F-4DC3-900A-D0286B16BD56}" type="pres">
      <dgm:prSet presAssocID="{8E7E53C0-0218-4A45-8E64-7837BD64494D}" presName="sibTrans" presStyleCnt="0"/>
      <dgm:spPr/>
    </dgm:pt>
    <dgm:pt modelId="{EB3D4EB5-0699-4A14-891E-60068BF72ABE}" type="pres">
      <dgm:prSet presAssocID="{064B5C5C-D038-4290-849F-7D8E26F39CB1}" presName="compNode" presStyleCnt="0"/>
      <dgm:spPr/>
    </dgm:pt>
    <dgm:pt modelId="{F2C35FE0-4993-4BB8-9CB9-EA564DD58887}" type="pres">
      <dgm:prSet presAssocID="{064B5C5C-D038-4290-849F-7D8E26F39CB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96BC944-CB80-4014-84EF-D9B116B3C385}" type="pres">
      <dgm:prSet presAssocID="{064B5C5C-D038-4290-849F-7D8E26F39C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5103831-DF1C-4934-856C-43BAB00FF799}" type="pres">
      <dgm:prSet presAssocID="{064B5C5C-D038-4290-849F-7D8E26F39CB1}" presName="spaceRect" presStyleCnt="0"/>
      <dgm:spPr/>
    </dgm:pt>
    <dgm:pt modelId="{8D342AD4-2315-4325-950D-538447C7E576}" type="pres">
      <dgm:prSet presAssocID="{064B5C5C-D038-4290-849F-7D8E26F39C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187D0C-0FEA-4FE3-8F99-72E3536F71CE}" type="presOf" srcId="{064B5C5C-D038-4290-849F-7D8E26F39CB1}" destId="{8D342AD4-2315-4325-950D-538447C7E576}" srcOrd="0" destOrd="0" presId="urn:microsoft.com/office/officeart/2018/5/layout/IconLeafLabelList"/>
    <dgm:cxn modelId="{08C12220-A377-4BF0-A49A-62ECD85DD683}" srcId="{04C34DD2-B895-4AE9-9266-EDCB3851CD22}" destId="{F6C66974-309B-4DE5-ACEC-24846F50490A}" srcOrd="2" destOrd="0" parTransId="{AA7DF8A7-3A08-49BA-B457-D4394456F29A}" sibTransId="{8E7E53C0-0218-4A45-8E64-7837BD64494D}"/>
    <dgm:cxn modelId="{81F62A69-A06D-4731-9CB8-A3CF1B3714FB}" srcId="{04C34DD2-B895-4AE9-9266-EDCB3851CD22}" destId="{064B5C5C-D038-4290-849F-7D8E26F39CB1}" srcOrd="3" destOrd="0" parTransId="{0900E127-65A0-4584-84DA-C954C5DA5BC6}" sibTransId="{5E31A76C-3573-414B-9084-3FF4B97F694B}"/>
    <dgm:cxn modelId="{7FEE5889-D671-4D4E-9C7A-6E85C81CEB09}" srcId="{04C34DD2-B895-4AE9-9266-EDCB3851CD22}" destId="{A36B8EC9-0689-4745-89B1-21B69E95520A}" srcOrd="0" destOrd="0" parTransId="{87C421C1-ACC3-43D2-AF2D-728993F85F5E}" sibTransId="{2BF62DF4-7BBC-4DEA-B50C-2EEA32C35B98}"/>
    <dgm:cxn modelId="{10B56991-640F-4270-9016-D330344269D4}" type="presOf" srcId="{F6C66974-309B-4DE5-ACEC-24846F50490A}" destId="{C7974CE0-8ACE-4BB8-99FA-E2013DD88BB7}" srcOrd="0" destOrd="0" presId="urn:microsoft.com/office/officeart/2018/5/layout/IconLeafLabelList"/>
    <dgm:cxn modelId="{FF729395-FCA9-4D89-ABEA-1B579A7B708B}" srcId="{04C34DD2-B895-4AE9-9266-EDCB3851CD22}" destId="{F1D9E986-51D0-4A71-8DE7-95C4C757C429}" srcOrd="1" destOrd="0" parTransId="{62BDBA97-2EA6-47A3-A94E-EC3D50AA86C7}" sibTransId="{A6585DE9-1149-4BE6-BF0F-9057FA9A076E}"/>
    <dgm:cxn modelId="{628C8697-1C06-4104-BB45-889DE3036407}" type="presOf" srcId="{F1D9E986-51D0-4A71-8DE7-95C4C757C429}" destId="{DCB02A66-730E-4319-A44C-EF605899115A}" srcOrd="0" destOrd="0" presId="urn:microsoft.com/office/officeart/2018/5/layout/IconLeafLabelList"/>
    <dgm:cxn modelId="{7BAB22C0-06E0-496F-9405-6AC1A4D812D3}" type="presOf" srcId="{A36B8EC9-0689-4745-89B1-21B69E95520A}" destId="{97754684-24E6-4AC5-A60E-4927DEB1D967}" srcOrd="0" destOrd="0" presId="urn:microsoft.com/office/officeart/2018/5/layout/IconLeafLabelList"/>
    <dgm:cxn modelId="{6BDCF5F3-8399-41C4-8FAF-4377DA8D8455}" type="presOf" srcId="{04C34DD2-B895-4AE9-9266-EDCB3851CD22}" destId="{4471D951-8499-44B2-82EC-29270ACE2F89}" srcOrd="0" destOrd="0" presId="urn:microsoft.com/office/officeart/2018/5/layout/IconLeafLabelList"/>
    <dgm:cxn modelId="{BB8F1900-2A1D-4AF9-BFF3-CE04F58E6F01}" type="presParOf" srcId="{4471D951-8499-44B2-82EC-29270ACE2F89}" destId="{70AE2D3C-B689-49BE-9BC2-5BA2DB5F04FF}" srcOrd="0" destOrd="0" presId="urn:microsoft.com/office/officeart/2018/5/layout/IconLeafLabelList"/>
    <dgm:cxn modelId="{3C7A4412-2BE9-48BC-AA11-17F12F71C6DE}" type="presParOf" srcId="{70AE2D3C-B689-49BE-9BC2-5BA2DB5F04FF}" destId="{EF180E05-5210-4ACA-8D62-6131B733DFCF}" srcOrd="0" destOrd="0" presId="urn:microsoft.com/office/officeart/2018/5/layout/IconLeafLabelList"/>
    <dgm:cxn modelId="{F456F3CE-C0A8-4BA3-9ABC-588DCDAD5D1D}" type="presParOf" srcId="{70AE2D3C-B689-49BE-9BC2-5BA2DB5F04FF}" destId="{FA8BC417-E2C4-4927-A36C-DB77D57241AA}" srcOrd="1" destOrd="0" presId="urn:microsoft.com/office/officeart/2018/5/layout/IconLeafLabelList"/>
    <dgm:cxn modelId="{D33F8615-A713-42F6-9947-C7F5D2D6FBC0}" type="presParOf" srcId="{70AE2D3C-B689-49BE-9BC2-5BA2DB5F04FF}" destId="{22D1821C-38C2-46D0-8100-D4C7D8832707}" srcOrd="2" destOrd="0" presId="urn:microsoft.com/office/officeart/2018/5/layout/IconLeafLabelList"/>
    <dgm:cxn modelId="{54D88FAC-76AB-446A-AA7B-EC614FB040F7}" type="presParOf" srcId="{70AE2D3C-B689-49BE-9BC2-5BA2DB5F04FF}" destId="{97754684-24E6-4AC5-A60E-4927DEB1D967}" srcOrd="3" destOrd="0" presId="urn:microsoft.com/office/officeart/2018/5/layout/IconLeafLabelList"/>
    <dgm:cxn modelId="{25AC08D3-0C96-49A1-B683-8A8D25DEA0BC}" type="presParOf" srcId="{4471D951-8499-44B2-82EC-29270ACE2F89}" destId="{8B64B22B-0F19-4248-98F5-6E6245172655}" srcOrd="1" destOrd="0" presId="urn:microsoft.com/office/officeart/2018/5/layout/IconLeafLabelList"/>
    <dgm:cxn modelId="{836C23DE-679E-4DF5-8A7C-46265F1E5632}" type="presParOf" srcId="{4471D951-8499-44B2-82EC-29270ACE2F89}" destId="{E34267C2-CF45-44AA-B910-6E9A3EB8CD31}" srcOrd="2" destOrd="0" presId="urn:microsoft.com/office/officeart/2018/5/layout/IconLeafLabelList"/>
    <dgm:cxn modelId="{496830AD-F39E-40BF-8F02-5912AA5EF42C}" type="presParOf" srcId="{E34267C2-CF45-44AA-B910-6E9A3EB8CD31}" destId="{871709AD-7D8E-4242-9F4B-D0880A7FFC26}" srcOrd="0" destOrd="0" presId="urn:microsoft.com/office/officeart/2018/5/layout/IconLeafLabelList"/>
    <dgm:cxn modelId="{C4A118AD-2AC4-42F7-9450-3032BF0EF5EA}" type="presParOf" srcId="{E34267C2-CF45-44AA-B910-6E9A3EB8CD31}" destId="{AB086804-6ECD-4582-A914-C52BA2B8D574}" srcOrd="1" destOrd="0" presId="urn:microsoft.com/office/officeart/2018/5/layout/IconLeafLabelList"/>
    <dgm:cxn modelId="{2E2CC09A-4B53-4EE6-B409-052469E03308}" type="presParOf" srcId="{E34267C2-CF45-44AA-B910-6E9A3EB8CD31}" destId="{870A9FAC-80DD-4BC1-9513-46FCC6C88BD0}" srcOrd="2" destOrd="0" presId="urn:microsoft.com/office/officeart/2018/5/layout/IconLeafLabelList"/>
    <dgm:cxn modelId="{03EE0CA7-D44A-4D13-BCFE-0B58989E4EFB}" type="presParOf" srcId="{E34267C2-CF45-44AA-B910-6E9A3EB8CD31}" destId="{DCB02A66-730E-4319-A44C-EF605899115A}" srcOrd="3" destOrd="0" presId="urn:microsoft.com/office/officeart/2018/5/layout/IconLeafLabelList"/>
    <dgm:cxn modelId="{E0991B58-E4BE-4618-BA2F-F0898C3C7820}" type="presParOf" srcId="{4471D951-8499-44B2-82EC-29270ACE2F89}" destId="{AE20DC7A-2655-42CA-867C-4610DC38D75E}" srcOrd="3" destOrd="0" presId="urn:microsoft.com/office/officeart/2018/5/layout/IconLeafLabelList"/>
    <dgm:cxn modelId="{F79636EB-E0B6-4BD1-BFE7-A4EE394F066C}" type="presParOf" srcId="{4471D951-8499-44B2-82EC-29270ACE2F89}" destId="{B3196751-7904-4E5D-9327-6BDC4DA57C7E}" srcOrd="4" destOrd="0" presId="urn:microsoft.com/office/officeart/2018/5/layout/IconLeafLabelList"/>
    <dgm:cxn modelId="{99EF88E6-3F69-4A51-A938-5F27285625F6}" type="presParOf" srcId="{B3196751-7904-4E5D-9327-6BDC4DA57C7E}" destId="{DD1FB330-BD85-45C1-81FC-5AFC1CC9FCDB}" srcOrd="0" destOrd="0" presId="urn:microsoft.com/office/officeart/2018/5/layout/IconLeafLabelList"/>
    <dgm:cxn modelId="{363C6CCA-C52E-4226-8EED-79EA2AA1536B}" type="presParOf" srcId="{B3196751-7904-4E5D-9327-6BDC4DA57C7E}" destId="{587714D7-3B49-4C56-ACD5-291E4658E734}" srcOrd="1" destOrd="0" presId="urn:microsoft.com/office/officeart/2018/5/layout/IconLeafLabelList"/>
    <dgm:cxn modelId="{37270778-4E2F-4A4F-AFA1-C8051DA6B7F2}" type="presParOf" srcId="{B3196751-7904-4E5D-9327-6BDC4DA57C7E}" destId="{130D7E37-1654-47A6-BB01-C1BE1B878B55}" srcOrd="2" destOrd="0" presId="urn:microsoft.com/office/officeart/2018/5/layout/IconLeafLabelList"/>
    <dgm:cxn modelId="{79776364-494C-4F76-AD5E-506FE68F7268}" type="presParOf" srcId="{B3196751-7904-4E5D-9327-6BDC4DA57C7E}" destId="{C7974CE0-8ACE-4BB8-99FA-E2013DD88BB7}" srcOrd="3" destOrd="0" presId="urn:microsoft.com/office/officeart/2018/5/layout/IconLeafLabelList"/>
    <dgm:cxn modelId="{816F89B5-70B1-487F-9E37-4759A24C9E7F}" type="presParOf" srcId="{4471D951-8499-44B2-82EC-29270ACE2F89}" destId="{C4694116-9B6F-4DC3-900A-D0286B16BD56}" srcOrd="5" destOrd="0" presId="urn:microsoft.com/office/officeart/2018/5/layout/IconLeafLabelList"/>
    <dgm:cxn modelId="{7F6DDB97-5909-4797-B3CA-C0E4AE9345C6}" type="presParOf" srcId="{4471D951-8499-44B2-82EC-29270ACE2F89}" destId="{EB3D4EB5-0699-4A14-891E-60068BF72ABE}" srcOrd="6" destOrd="0" presId="urn:microsoft.com/office/officeart/2018/5/layout/IconLeafLabelList"/>
    <dgm:cxn modelId="{F61DB37D-19C2-437C-9D4C-3BE407BB8087}" type="presParOf" srcId="{EB3D4EB5-0699-4A14-891E-60068BF72ABE}" destId="{F2C35FE0-4993-4BB8-9CB9-EA564DD58887}" srcOrd="0" destOrd="0" presId="urn:microsoft.com/office/officeart/2018/5/layout/IconLeafLabelList"/>
    <dgm:cxn modelId="{B93C5C8D-04C4-441F-9695-16F7A8575209}" type="presParOf" srcId="{EB3D4EB5-0699-4A14-891E-60068BF72ABE}" destId="{A96BC944-CB80-4014-84EF-D9B116B3C385}" srcOrd="1" destOrd="0" presId="urn:microsoft.com/office/officeart/2018/5/layout/IconLeafLabelList"/>
    <dgm:cxn modelId="{25879A03-2497-445E-A728-02A98A745831}" type="presParOf" srcId="{EB3D4EB5-0699-4A14-891E-60068BF72ABE}" destId="{25103831-DF1C-4934-856C-43BAB00FF799}" srcOrd="2" destOrd="0" presId="urn:microsoft.com/office/officeart/2018/5/layout/IconLeafLabelList"/>
    <dgm:cxn modelId="{5EE432D0-B189-4F17-933F-E0081430D0EE}" type="presParOf" srcId="{EB3D4EB5-0699-4A14-891E-60068BF72ABE}" destId="{8D342AD4-2315-4325-950D-538447C7E5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80E05-5210-4ACA-8D62-6131B733DFCF}">
      <dsp:nvSpPr>
        <dsp:cNvPr id="0" name=""/>
        <dsp:cNvSpPr/>
      </dsp:nvSpPr>
      <dsp:spPr>
        <a:xfrm>
          <a:off x="698502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BC417-E2C4-4927-A36C-DB77D57241AA}">
      <dsp:nvSpPr>
        <dsp:cNvPr id="0" name=""/>
        <dsp:cNvSpPr/>
      </dsp:nvSpPr>
      <dsp:spPr>
        <a:xfrm>
          <a:off x="1009637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54684-24E6-4AC5-A60E-4927DEB1D967}">
      <dsp:nvSpPr>
        <dsp:cNvPr id="0" name=""/>
        <dsp:cNvSpPr/>
      </dsp:nvSpPr>
      <dsp:spPr>
        <a:xfrm>
          <a:off x="231800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The Ask</a:t>
          </a:r>
        </a:p>
      </dsp:txBody>
      <dsp:txXfrm>
        <a:off x="231800" y="2488842"/>
        <a:ext cx="2393342" cy="720000"/>
      </dsp:txXfrm>
    </dsp:sp>
    <dsp:sp modelId="{871709AD-7D8E-4242-9F4B-D0880A7FFC26}">
      <dsp:nvSpPr>
        <dsp:cNvPr id="0" name=""/>
        <dsp:cNvSpPr/>
      </dsp:nvSpPr>
      <dsp:spPr>
        <a:xfrm>
          <a:off x="3510679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86804-6ECD-4582-A914-C52BA2B8D574}">
      <dsp:nvSpPr>
        <dsp:cNvPr id="0" name=""/>
        <dsp:cNvSpPr/>
      </dsp:nvSpPr>
      <dsp:spPr>
        <a:xfrm>
          <a:off x="3821814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02A66-730E-4319-A44C-EF605899115A}">
      <dsp:nvSpPr>
        <dsp:cNvPr id="0" name=""/>
        <dsp:cNvSpPr/>
      </dsp:nvSpPr>
      <dsp:spPr>
        <a:xfrm>
          <a:off x="3043977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Collection &amp; Cleaning</a:t>
          </a:r>
        </a:p>
      </dsp:txBody>
      <dsp:txXfrm>
        <a:off x="3043977" y="2488842"/>
        <a:ext cx="2393342" cy="720000"/>
      </dsp:txXfrm>
    </dsp:sp>
    <dsp:sp modelId="{DD1FB330-BD85-45C1-81FC-5AFC1CC9FCDB}">
      <dsp:nvSpPr>
        <dsp:cNvPr id="0" name=""/>
        <dsp:cNvSpPr/>
      </dsp:nvSpPr>
      <dsp:spPr>
        <a:xfrm>
          <a:off x="6322856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714D7-3B49-4C56-ACD5-291E4658E734}">
      <dsp:nvSpPr>
        <dsp:cNvPr id="0" name=""/>
        <dsp:cNvSpPr/>
      </dsp:nvSpPr>
      <dsp:spPr>
        <a:xfrm>
          <a:off x="6633991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74CE0-8ACE-4BB8-99FA-E2013DD88BB7}">
      <dsp:nvSpPr>
        <dsp:cNvPr id="0" name=""/>
        <dsp:cNvSpPr/>
      </dsp:nvSpPr>
      <dsp:spPr>
        <a:xfrm>
          <a:off x="5856154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Analysis</a:t>
          </a:r>
        </a:p>
      </dsp:txBody>
      <dsp:txXfrm>
        <a:off x="5856154" y="2488842"/>
        <a:ext cx="2393342" cy="720000"/>
      </dsp:txXfrm>
    </dsp:sp>
    <dsp:sp modelId="{F2C35FE0-4993-4BB8-9CB9-EA564DD58887}">
      <dsp:nvSpPr>
        <dsp:cNvPr id="0" name=""/>
        <dsp:cNvSpPr/>
      </dsp:nvSpPr>
      <dsp:spPr>
        <a:xfrm>
          <a:off x="9135033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BC944-CB80-4014-84EF-D9B116B3C385}">
      <dsp:nvSpPr>
        <dsp:cNvPr id="0" name=""/>
        <dsp:cNvSpPr/>
      </dsp:nvSpPr>
      <dsp:spPr>
        <a:xfrm>
          <a:off x="9446168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2AD4-2315-4325-950D-538447C7E576}">
      <dsp:nvSpPr>
        <dsp:cNvPr id="0" name=""/>
        <dsp:cNvSpPr/>
      </dsp:nvSpPr>
      <dsp:spPr>
        <a:xfrm>
          <a:off x="8668332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Recommendations</a:t>
          </a:r>
        </a:p>
      </dsp:txBody>
      <dsp:txXfrm>
        <a:off x="8668332" y="2488842"/>
        <a:ext cx="23933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March 23,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5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6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5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March 23,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6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5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7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Thursday, March 23,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4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5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Thursday, March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Thursday, March 23,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4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electrotallinn/5120856194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../../Chris/NSSFiles/Python/Maps/zip_map_star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../../Chris/NSSFiles/Python/Maps/zip_map_end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ublic.tableau.com/app/profile/ckim2135/viz/LastMileTransitAnAnalysisofScooterUsageinNashville/Story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en.wikipedia.org/wiki/Lyft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n.wikipedia.org/wiki/Bolt_(company)" TargetMode="External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file:///C:\Users\eykin\Desktop\NSS\Python\Projects\nashville_scooters-panthers\maps\mapstops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hyperlink" Target="../../Chris/NSSFiles/Python/Projects/nashville_scooters-panthers/mapstop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A5F57220-B3BC-40FE-9FA8-28584D25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25781-1C49-7C73-9D51-5154A914D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863" y="235700"/>
            <a:ext cx="4382879" cy="29863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Nashville</a:t>
            </a:r>
            <a:br>
              <a:rPr lang="en-US" dirty="0"/>
            </a:br>
            <a:r>
              <a:rPr lang="en-US" dirty="0"/>
              <a:t>Scooters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6E049-4769-07B3-B74D-5B4A189AC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799" y="345600"/>
            <a:ext cx="3325187" cy="2876400"/>
          </a:xfrm>
        </p:spPr>
        <p:txBody>
          <a:bodyPr>
            <a:normAutofit/>
          </a:bodyPr>
          <a:lstStyle/>
          <a:p>
            <a:r>
              <a:rPr lang="en-US"/>
              <a:t>Presented by: Chris, Caroline, Soham and Elizabeth</a:t>
            </a:r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E162CD6F-E89D-4CC2-BA38-20EB8600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7600" y="450000"/>
            <a:ext cx="0" cy="27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1A220B-8689-A50D-1F2E-35AFE6A0E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9" b="-5"/>
          <a:stretch/>
        </p:blipFill>
        <p:spPr>
          <a:xfrm>
            <a:off x="731324" y="2958880"/>
            <a:ext cx="5328240" cy="3289519"/>
          </a:xfrm>
          <a:custGeom>
            <a:avLst/>
            <a:gdLst/>
            <a:ahLst/>
            <a:cxnLst/>
            <a:rect l="l" t="t" r="r" b="b"/>
            <a:pathLst>
              <a:path w="3567600" h="2775600">
                <a:moveTo>
                  <a:pt x="0" y="0"/>
                </a:moveTo>
                <a:lnTo>
                  <a:pt x="3567600" y="0"/>
                </a:lnTo>
                <a:lnTo>
                  <a:pt x="3567600" y="2775600"/>
                </a:lnTo>
                <a:lnTo>
                  <a:pt x="0" y="2775600"/>
                </a:lnTo>
                <a:close/>
              </a:path>
            </a:pathLst>
          </a:custGeom>
        </p:spPr>
      </p:pic>
      <p:pic>
        <p:nvPicPr>
          <p:cNvPr id="10" name="Picture 9" descr="A machine on the field&#10;&#10;Description automatically generated with low confidence">
            <a:extLst>
              <a:ext uri="{FF2B5EF4-FFF2-40B4-BE49-F238E27FC236}">
                <a16:creationId xmlns:a16="http://schemas.microsoft.com/office/drawing/2014/main" id="{9DB00131-C70F-2AC2-2EA1-0DD8A43A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64401" y="2135643"/>
            <a:ext cx="6742788" cy="44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6" name="Content Placeholder 5" descr="Map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D7E5A05E-A187-4F2A-0682-63FCFE6F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41" y="1629212"/>
            <a:ext cx="6456704" cy="50926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41933-AD3B-A992-EC11-476939745D4F}"/>
              </a:ext>
            </a:extLst>
          </p:cNvPr>
          <p:cNvSpPr txBox="1"/>
          <p:nvPr/>
        </p:nvSpPr>
        <p:spPr>
          <a:xfrm>
            <a:off x="0" y="1629212"/>
            <a:ext cx="2933700" cy="1799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Trips that started 250 feet of less from Regional Transit Authority bus stop.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9949 trips started near RTA bus stops.</a:t>
            </a:r>
          </a:p>
        </p:txBody>
      </p:sp>
    </p:spTree>
    <p:extLst>
      <p:ext uri="{BB962C8B-B14F-4D97-AF65-F5344CB8AC3E}">
        <p14:creationId xmlns:p14="http://schemas.microsoft.com/office/powerpoint/2010/main" val="349174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7" name="Content Placeholder 6" descr="Map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9415E979-E274-C2A9-0CCF-15033F2D3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8" y="1663779"/>
            <a:ext cx="6013258" cy="4930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4EAEF-18A3-691C-3FF3-C09603BEB911}"/>
              </a:ext>
            </a:extLst>
          </p:cNvPr>
          <p:cNvSpPr txBox="1"/>
          <p:nvPr/>
        </p:nvSpPr>
        <p:spPr>
          <a:xfrm>
            <a:off x="101600" y="1663779"/>
            <a:ext cx="3077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Trips that ended 250 feet of less from Regional Transit Authority bus stop.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10280 trips ended near RTA bus 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Scooters were used 20229 times as “last mile” transportation.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total of 485,222 trips provided in the data, “last mile” transportation accounted for only 4.2%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11" name="Content Placeholder 10" descr="Map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F4DFE6D-B9FC-CC80-1346-9205D8078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55" y="1683628"/>
            <a:ext cx="5380290" cy="4952121"/>
          </a:xfrm>
        </p:spPr>
      </p:pic>
    </p:spTree>
    <p:extLst>
      <p:ext uri="{BB962C8B-B14F-4D97-AF65-F5344CB8AC3E}">
        <p14:creationId xmlns:p14="http://schemas.microsoft.com/office/powerpoint/2010/main" val="119425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341510-0E0E-45E4-8CB5-CEA28C2D0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FC132-5DE1-3ACA-3B17-090F0AD6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74904"/>
            <a:ext cx="11301984" cy="987552"/>
          </a:xfrm>
        </p:spPr>
        <p:txBody>
          <a:bodyPr>
            <a:normAutofit/>
          </a:bodyPr>
          <a:lstStyle/>
          <a:p>
            <a:r>
              <a:rPr lang="en-US" sz="6400" dirty="0"/>
              <a:t>Recommendations: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52BBAB-664F-48C3-A5C1-4CE9D355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4175-7D8E-DBBB-C7C9-0F423364C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042160"/>
            <a:ext cx="11185144" cy="3910583"/>
          </a:xfrm>
        </p:spPr>
        <p:txBody>
          <a:bodyPr>
            <a:normAutofit/>
          </a:bodyPr>
          <a:lstStyle/>
          <a:p>
            <a:r>
              <a:rPr lang="en-US" dirty="0"/>
              <a:t>* Metro Nashville had a goal of each scooter being used 3 times per day. Each scooter only averaged one trip per day.</a:t>
            </a:r>
          </a:p>
          <a:p>
            <a:pPr lvl="2"/>
            <a:r>
              <a:rPr lang="en-US" dirty="0"/>
              <a:t>-Over saturation of scooters</a:t>
            </a:r>
          </a:p>
          <a:p>
            <a:r>
              <a:rPr lang="en-US" dirty="0"/>
              <a:t>* Rearranging the location of scooters to areas that have a lot of bus stops, but no scooters. In area codes 37076 and 37027 have a total of 181 bus stops but no scooters available for use.</a:t>
            </a:r>
          </a:p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915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4CFC294A-7FF8-4114-B0AD-F3B7F15EF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A0F47-A28C-DDFC-129A-9C18AC159AE3}"/>
              </a:ext>
            </a:extLst>
          </p:cNvPr>
          <p:cNvSpPr txBox="1"/>
          <p:nvPr/>
        </p:nvSpPr>
        <p:spPr>
          <a:xfrm>
            <a:off x="448056" y="226800"/>
            <a:ext cx="11301984" cy="98488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493FE3F6-2B23-4E4E-AA49-C212646D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D5D37C2-3F66-AB02-5A60-B8A460851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504820"/>
              </p:ext>
            </p:extLst>
          </p:nvPr>
        </p:nvGraphicFramePr>
        <p:xfrm>
          <a:off x="450000" y="2059200"/>
          <a:ext cx="11293475" cy="378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54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96C43541-2260-450F-94FF-322B705D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A053A-72E2-CAE9-A14F-3272CD3F327E}"/>
              </a:ext>
            </a:extLst>
          </p:cNvPr>
          <p:cNvSpPr txBox="1"/>
          <p:nvPr/>
        </p:nvSpPr>
        <p:spPr>
          <a:xfrm>
            <a:off x="448056" y="388800"/>
            <a:ext cx="11300532" cy="9864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Ask: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utdoor, city&#10;&#10;Description automatically generated">
            <a:extLst>
              <a:ext uri="{FF2B5EF4-FFF2-40B4-BE49-F238E27FC236}">
                <a16:creationId xmlns:a16="http://schemas.microsoft.com/office/drawing/2014/main" id="{984F8473-70E7-3D06-B965-FFD7E738E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6230" b="1"/>
          <a:stretch/>
        </p:blipFill>
        <p:spPr>
          <a:xfrm>
            <a:off x="449999" y="2059200"/>
            <a:ext cx="5430101" cy="389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A63D8-F6C0-59FF-FC1C-AB76652CF81B}"/>
              </a:ext>
            </a:extLst>
          </p:cNvPr>
          <p:cNvSpPr txBox="1"/>
          <p:nvPr/>
        </p:nvSpPr>
        <p:spPr>
          <a:xfrm>
            <a:off x="6311900" y="1944000"/>
            <a:ext cx="5524500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900" b="0" i="0" dirty="0">
                <a:solidFill>
                  <a:schemeClr val="tx1">
                    <a:alpha val="55000"/>
                  </a:schemeClr>
                </a:solidFill>
                <a:effectLst/>
              </a:rPr>
              <a:t>In 2019, Metro Nashville began developing regulations for scooters and other shared urban mobility devices.  </a:t>
            </a:r>
            <a:r>
              <a:rPr lang="en-US" sz="1900" dirty="0">
                <a:solidFill>
                  <a:schemeClr val="tx1">
                    <a:alpha val="55000"/>
                  </a:schemeClr>
                </a:solidFill>
              </a:rPr>
              <a:t>T</a:t>
            </a:r>
            <a:r>
              <a:rPr lang="en-US" sz="1900" b="0" i="0" dirty="0">
                <a:solidFill>
                  <a:schemeClr val="tx1">
                    <a:alpha val="55000"/>
                  </a:schemeClr>
                </a:solidFill>
                <a:effectLst/>
              </a:rPr>
              <a:t>he Metro Council passed legislation enacting a one-year pilot program for scooters. </a:t>
            </a:r>
            <a:endParaRPr lang="en-US" sz="1900" dirty="0">
              <a:solidFill>
                <a:schemeClr val="tx1">
                  <a:alpha val="5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tx1">
                    <a:alpha val="55000"/>
                  </a:schemeClr>
                </a:solidFill>
              </a:rPr>
              <a:t>The Metro Council would like to know:</a:t>
            </a:r>
          </a:p>
          <a:p>
            <a:pPr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900" dirty="0">
                <a:solidFill>
                  <a:schemeClr val="tx1">
                    <a:alpha val="55000"/>
                  </a:schemeClr>
                </a:solidFill>
              </a:rPr>
              <a:t> ideal density of available scooters to serve transportation goals</a:t>
            </a:r>
          </a:p>
          <a:p>
            <a:pPr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900" dirty="0">
                <a:solidFill>
                  <a:schemeClr val="tx1">
                    <a:alpha val="55000"/>
                  </a:schemeClr>
                </a:solidFill>
              </a:rPr>
              <a:t> Keeping it economically viable for companies to operate  in the city.</a:t>
            </a:r>
          </a:p>
        </p:txBody>
      </p:sp>
    </p:spTree>
    <p:extLst>
      <p:ext uri="{BB962C8B-B14F-4D97-AF65-F5344CB8AC3E}">
        <p14:creationId xmlns:p14="http://schemas.microsoft.com/office/powerpoint/2010/main" val="3152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CFC294A-7FF8-4114-B0AD-F3B7F15EF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C1113-7336-816F-1A3F-5039BA05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26800"/>
            <a:ext cx="11301984" cy="984885"/>
          </a:xfrm>
        </p:spPr>
        <p:txBody>
          <a:bodyPr>
            <a:normAutofit fontScale="90000"/>
          </a:bodyPr>
          <a:lstStyle/>
          <a:p>
            <a:r>
              <a:rPr lang="en-US" sz="6400" dirty="0"/>
              <a:t>Data Cleaning and Collection:</a:t>
            </a:r>
            <a:br>
              <a:rPr lang="en-US" sz="2100" b="0" dirty="0">
                <a:effectLst/>
                <a:latin typeface="Consolas" panose="020B0609020204030204" pitchFamily="49" charset="0"/>
              </a:rPr>
            </a:br>
            <a:br>
              <a:rPr lang="en-US" sz="2100" b="0" dirty="0">
                <a:effectLst/>
                <a:latin typeface="Consolas" panose="020B0609020204030204" pitchFamily="49" charset="0"/>
              </a:rPr>
            </a:br>
            <a:endParaRPr lang="en-US" sz="2100" dirty="0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493FE3F6-2B23-4E4E-AA49-C212646D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76E4-F55F-1C5E-150C-DE42682B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401" y="3142087"/>
            <a:ext cx="8060520" cy="2700125"/>
          </a:xfrm>
        </p:spPr>
        <p:txBody>
          <a:bodyPr/>
          <a:lstStyle/>
          <a:p>
            <a:pPr marL="1380" indent="0" algn="ctr" defTabSz="649224">
              <a:spcBef>
                <a:spcPts val="710"/>
              </a:spcBef>
              <a:buNone/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After thorough analysis of the data provided by the city of Nashville, we found the 7 companies who provide shared urban mobility devices were not in compliance with the required data cleaning. The data and processing should include:</a:t>
            </a:r>
          </a:p>
          <a:p>
            <a:pPr marL="319500" indent="-318120" algn="ctr" defTabSz="649224">
              <a:spcBef>
                <a:spcPts val="710"/>
              </a:spcBef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Removal of test trips of 1 minute or less </a:t>
            </a:r>
            <a:r>
              <a:rPr lang="en-US" sz="2000" kern="1200" dirty="0">
                <a:solidFill>
                  <a:schemeClr val="bg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pPr marL="319500" indent="-318120" algn="ctr" defTabSz="649224">
              <a:spcBef>
                <a:spcPts val="710"/>
              </a:spcBef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Removal of trips lasting more than one day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E9CCCB57-9714-6385-4C46-5A0B38E3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59554" y="2143570"/>
            <a:ext cx="798540" cy="5656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75FEA5-11EB-8D7B-8F01-35DE16F20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6880" y="2191642"/>
            <a:ext cx="991052" cy="581117"/>
          </a:xfrm>
          <a:prstGeom prst="rect">
            <a:avLst/>
          </a:prstGeom>
        </p:spPr>
      </p:pic>
      <p:pic>
        <p:nvPicPr>
          <p:cNvPr id="1026" name="Picture 2" descr="Image result for bird nashville scooters logo">
            <a:extLst>
              <a:ext uri="{FF2B5EF4-FFF2-40B4-BE49-F238E27FC236}">
                <a16:creationId xmlns:a16="http://schemas.microsoft.com/office/drawing/2014/main" id="{F2CE987D-F700-E283-C9F5-600D4A9A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70" y="2059200"/>
            <a:ext cx="713559" cy="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tcha nashville scooters logo">
            <a:extLst>
              <a:ext uri="{FF2B5EF4-FFF2-40B4-BE49-F238E27FC236}">
                <a16:creationId xmlns:a16="http://schemas.microsoft.com/office/drawing/2014/main" id="{1E1E1ACA-E078-071E-9E65-BC0F5DB8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60" y="2130890"/>
            <a:ext cx="1067102" cy="55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ump nashville scooters logo">
            <a:extLst>
              <a:ext uri="{FF2B5EF4-FFF2-40B4-BE49-F238E27FC236}">
                <a16:creationId xmlns:a16="http://schemas.microsoft.com/office/drawing/2014/main" id="{B1A604B1-4AA1-5514-6CA2-E68D065A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05" y="2059200"/>
            <a:ext cx="713559" cy="7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AC647-E648-B3E7-D45C-42D8E6A86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880" y="2146701"/>
            <a:ext cx="1258579" cy="559368"/>
          </a:xfrm>
          <a:prstGeom prst="rect">
            <a:avLst/>
          </a:prstGeom>
        </p:spPr>
      </p:pic>
      <p:pic>
        <p:nvPicPr>
          <p:cNvPr id="1032" name="Picture 8" descr="Image result for Spin nashville scooters logo">
            <a:extLst>
              <a:ext uri="{FF2B5EF4-FFF2-40B4-BE49-F238E27FC236}">
                <a16:creationId xmlns:a16="http://schemas.microsoft.com/office/drawing/2014/main" id="{7AFB1E17-8184-54BA-9778-0A740E4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37" y="2069606"/>
            <a:ext cx="713559" cy="7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56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5392-8BB5-579F-2004-FDA16B61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" y="1280418"/>
            <a:ext cx="11311128" cy="85072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Scooter Availability</a:t>
            </a:r>
          </a:p>
        </p:txBody>
      </p:sp>
      <p:pic>
        <p:nvPicPr>
          <p:cNvPr id="12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B6D0CBAA-5D3A-BA87-BDCF-F90CA3B2A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2113280"/>
            <a:ext cx="5670296" cy="4541520"/>
          </a:xfr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3250A93B-DB57-B56B-9984-F6909C44A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" y="2113280"/>
            <a:ext cx="5901944" cy="45415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DCCBA-4881-4802-5A56-97BF73CBF9E3}"/>
              </a:ext>
            </a:extLst>
          </p:cNvPr>
          <p:cNvSpPr txBox="1"/>
          <p:nvPr/>
        </p:nvSpPr>
        <p:spPr>
          <a:xfrm>
            <a:off x="194056" y="203200"/>
            <a:ext cx="5933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i="1" dirty="0"/>
              <a:t>Data Analysis:</a:t>
            </a:r>
          </a:p>
        </p:txBody>
      </p:sp>
    </p:spTree>
    <p:extLst>
      <p:ext uri="{BB962C8B-B14F-4D97-AF65-F5344CB8AC3E}">
        <p14:creationId xmlns:p14="http://schemas.microsoft.com/office/powerpoint/2010/main" val="232657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76633-9A15-642A-151B-2117AC2D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619765"/>
            <a:ext cx="4608934" cy="2011672"/>
          </a:xfrm>
        </p:spPr>
        <p:txBody>
          <a:bodyPr vert="horz" lIns="0" tIns="0" rIns="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Average Trips:</a:t>
            </a:r>
            <a:br>
              <a:rPr lang="en-US" sz="4000" dirty="0"/>
            </a:br>
            <a:r>
              <a:rPr lang="en-US" sz="4000" dirty="0"/>
              <a:t>COMPANY/ TIME SEGMENT</a:t>
            </a:r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7BD92B28-7DC9-0E32-BE00-E14ADBB23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2" y="900001"/>
            <a:ext cx="6359852" cy="5523237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E322B05C-A095-02F1-3178-C9218E7772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35" y="2644747"/>
            <a:ext cx="5149703" cy="3787176"/>
          </a:xfrm>
        </p:spPr>
      </p:pic>
    </p:spTree>
    <p:extLst>
      <p:ext uri="{BB962C8B-B14F-4D97-AF65-F5344CB8AC3E}">
        <p14:creationId xmlns:p14="http://schemas.microsoft.com/office/powerpoint/2010/main" val="160966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CA79-DF23-637E-E334-FEEC3DB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815967" cy="220373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Typical Usage Patterns</a:t>
            </a:r>
            <a:br>
              <a:rPr lang="en-US" sz="3200" dirty="0"/>
            </a:br>
            <a:r>
              <a:rPr lang="en-US" sz="3200" dirty="0"/>
              <a:t>TIME</a:t>
            </a:r>
            <a:br>
              <a:rPr lang="en-US" sz="3200" dirty="0"/>
            </a:b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Each graph represents the average number of trips taken during a particular hour of the day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CA028394-F5E3-23FC-7D48-ECD663302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3" y="2450294"/>
            <a:ext cx="5432425" cy="3919106"/>
          </a:xfrm>
        </p:spPr>
      </p:pic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8E7A79CF-710A-9F6A-B0B6-B5B2528B1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4" y="2450295"/>
            <a:ext cx="5432425" cy="39191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DC6A-0AE4-FF03-73F9-17F1D0628F53}"/>
              </a:ext>
            </a:extLst>
          </p:cNvPr>
          <p:cNvSpPr txBox="1"/>
          <p:nvPr/>
        </p:nvSpPr>
        <p:spPr>
          <a:xfrm>
            <a:off x="5100320" y="572558"/>
            <a:ext cx="664083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Peak times were between the hours of 5PM and 1AM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Between the hours of 7AM and 11AM were the slowest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 May 4</a:t>
            </a:r>
            <a:r>
              <a:rPr lang="en-US" sz="1800" baseline="30000" dirty="0"/>
              <a:t>th</a:t>
            </a:r>
            <a:r>
              <a:rPr lang="en-US" sz="1800" dirty="0"/>
              <a:t>, 2019 at 6PM had the highest number of scooters being used at 2,033</a:t>
            </a:r>
            <a:br>
              <a:rPr lang="en-US" sz="1800" dirty="0"/>
            </a:br>
            <a:br>
              <a:rPr lang="en-US" sz="1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0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3EAE8-1FB9-3092-941E-C16B08F0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Typical Usage Patterns</a:t>
            </a:r>
            <a:br>
              <a:rPr lang="en-US" dirty="0"/>
            </a:br>
            <a:r>
              <a:rPr lang="en-US" dirty="0"/>
              <a:t>TRIP DURATION</a:t>
            </a:r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EC891-A585-2A22-5223-2701EED0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944000"/>
            <a:ext cx="3452432" cy="4006800"/>
          </a:xfrm>
        </p:spPr>
        <p:txBody>
          <a:bodyPr vert="horz" wrap="square" lIns="0" tIns="0" rIns="91440" bIns="0" rtlCol="0">
            <a:normAutofit/>
          </a:bodyPr>
          <a:lstStyle/>
          <a:p>
            <a:pPr marL="285750"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sz="2000" dirty="0"/>
              <a:t>The number of hours that a scooter was used stay consistent with all companies over the time period of May, June and July except for Lyft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399B1E8-0AA6-1BE7-4C30-953F4E57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" b="-1"/>
          <a:stretch/>
        </p:blipFill>
        <p:spPr>
          <a:xfrm>
            <a:off x="4367213" y="450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09ED3-189D-7E74-B351-0EA77E3A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Typical Usage Patterns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47DBB-63A3-F897-1FFF-02ECEFD64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944000"/>
            <a:ext cx="3452432" cy="4006800"/>
          </a:xfrm>
        </p:spPr>
        <p:txBody>
          <a:bodyPr vert="horz" wrap="square" lIns="0" tIns="0" rIns="91440" bIns="0" rtlCol="0">
            <a:normAutofit/>
          </a:bodyPr>
          <a:lstStyle/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Calculated the starting locations of the scooters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Found most scooters were used in the downtown area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By clicking on the map, a new window will open to view an interactive map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The next slide will provide more detail on typically usage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005F92-8264-2D66-6BC3-79471E680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28355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TML Document" r:id="rId2" imgW="0" imgH="0" progId="htmlfile">
                  <p:link updateAutomatic="1"/>
                </p:oleObj>
              </mc:Choice>
              <mc:Fallback>
                <p:oleObj name="HTML Document" r:id="rId2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2CD119F-9F20-644C-9A36-99489BBB95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929347"/>
              </p:ext>
            </p:extLst>
          </p:nvPr>
        </p:nvGraphicFramePr>
        <p:xfrm>
          <a:off x="5280025" y="393700"/>
          <a:ext cx="5559425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TML Document" r:id="rId2" imgW="0" imgH="0" progId="htmlfile">
                  <p:link updateAutomatic="1"/>
                </p:oleObj>
              </mc:Choice>
              <mc:Fallback>
                <p:oleObj name="HTML Document" r:id="rId2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0025" y="393700"/>
                        <a:ext cx="5559425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map of a city&#10;&#10;Description automatically generated with medium confidence">
            <a:hlinkClick r:id="rId4" action="ppaction://hlinkfile"/>
            <a:extLst>
              <a:ext uri="{FF2B5EF4-FFF2-40B4-BE49-F238E27FC236}">
                <a16:creationId xmlns:a16="http://schemas.microsoft.com/office/drawing/2014/main" id="{EA96B76E-463A-338F-2476-A4E88377C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1" y="619760"/>
            <a:ext cx="7154582" cy="57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2390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509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Bell MT</vt:lpstr>
      <vt:lpstr>Calibri Light</vt:lpstr>
      <vt:lpstr>Consolas</vt:lpstr>
      <vt:lpstr>ThinLineVTI</vt:lpstr>
      <vt:lpstr>file:///C:\Users\eykin\Desktop\NSS\Python\Projects\nashville_scooters-panthers\maps\mapstops.html</vt:lpstr>
      <vt:lpstr>file:///C:\Users\eykin\Desktop\NSS\Python\Projects\nashville_scooters-panthers\maps\mapstops.html</vt:lpstr>
      <vt:lpstr>Nashville Scooters Project</vt:lpstr>
      <vt:lpstr>PowerPoint Presentation</vt:lpstr>
      <vt:lpstr>PowerPoint Presentation</vt:lpstr>
      <vt:lpstr>Data Cleaning and Collection:  </vt:lpstr>
      <vt:lpstr>Scooter Availability</vt:lpstr>
      <vt:lpstr>Average Trips: COMPANY/ TIME SEGMENT</vt:lpstr>
      <vt:lpstr>Typical Usage Patterns TIME Each graph represents the average number of trips taken during a particular hour of the day</vt:lpstr>
      <vt:lpstr>Typical Usage Patterns TRIP DURATION</vt:lpstr>
      <vt:lpstr>Typical Usage Patterns LOCATION</vt:lpstr>
      <vt:lpstr>Are scooters used to provide transportation from public transit hubs to work or school?</vt:lpstr>
      <vt:lpstr>Are scooters used to provide transportation from public transit hubs to work or school?</vt:lpstr>
      <vt:lpstr>Are scooters used to provide transportation from public transit hubs to work or school?</vt:lpstr>
      <vt:lpstr>Recommendations: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Scooters Project</dc:title>
  <dc:creator>Elizabeth Kinnard</dc:creator>
  <cp:lastModifiedBy>chris gorman</cp:lastModifiedBy>
  <cp:revision>16</cp:revision>
  <dcterms:created xsi:type="dcterms:W3CDTF">2023-03-20T23:36:52Z</dcterms:created>
  <dcterms:modified xsi:type="dcterms:W3CDTF">2023-03-23T17:27:43Z</dcterms:modified>
</cp:coreProperties>
</file>